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4" r:id="rId3"/>
    <p:sldId id="265" r:id="rId4"/>
    <p:sldId id="266" r:id="rId5"/>
    <p:sldId id="268" r:id="rId6"/>
    <p:sldId id="267" r:id="rId7"/>
    <p:sldId id="269" r:id="rId8"/>
    <p:sldId id="257" r:id="rId9"/>
    <p:sldId id="258" r:id="rId10"/>
    <p:sldId id="259" r:id="rId11"/>
    <p:sldId id="261" r:id="rId12"/>
    <p:sldId id="260" r:id="rId13"/>
    <p:sldId id="262" r:id="rId14"/>
    <p:sldId id="270" r:id="rId15"/>
    <p:sldId id="275" r:id="rId16"/>
    <p:sldId id="271" r:id="rId17"/>
    <p:sldId id="276" r:id="rId18"/>
    <p:sldId id="272" r:id="rId19"/>
    <p:sldId id="278" r:id="rId20"/>
    <p:sldId id="273" r:id="rId21"/>
    <p:sldId id="279" r:id="rId22"/>
    <p:sldId id="280" r:id="rId23"/>
    <p:sldId id="263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4667" autoAdjust="0"/>
  </p:normalViewPr>
  <p:slideViewPr>
    <p:cSldViewPr snapToGrid="0">
      <p:cViewPr varScale="1">
        <p:scale>
          <a:sx n="68" d="100"/>
          <a:sy n="68" d="100"/>
        </p:scale>
        <p:origin x="7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0AB8F-8EF2-47DA-82C0-C920BF738CAC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B00CA-2932-491F-8131-B972A976764C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8691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0AB8F-8EF2-47DA-82C0-C920BF738CAC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B00CA-2932-491F-8131-B972A9767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915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0AB8F-8EF2-47DA-82C0-C920BF738CAC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B00CA-2932-491F-8131-B972A9767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633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0AB8F-8EF2-47DA-82C0-C920BF738CAC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B00CA-2932-491F-8131-B972A9767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794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0AB8F-8EF2-47DA-82C0-C920BF738CAC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B00CA-2932-491F-8131-B972A976764C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6224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0AB8F-8EF2-47DA-82C0-C920BF738CAC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B00CA-2932-491F-8131-B972A9767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783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0AB8F-8EF2-47DA-82C0-C920BF738CAC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B00CA-2932-491F-8131-B972A9767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45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0AB8F-8EF2-47DA-82C0-C920BF738CAC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B00CA-2932-491F-8131-B972A9767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943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0AB8F-8EF2-47DA-82C0-C920BF738CAC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B00CA-2932-491F-8131-B972A9767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958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010AB8F-8EF2-47DA-82C0-C920BF738CAC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C8B00CA-2932-491F-8131-B972A9767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287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0AB8F-8EF2-47DA-82C0-C920BF738CAC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B00CA-2932-491F-8131-B972A9767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928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010AB8F-8EF2-47DA-82C0-C920BF738CAC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C8B00CA-2932-491F-8131-B972A976764C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8255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1D174-C7B8-49FA-A0D4-529D83CF0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53804" y="964307"/>
            <a:ext cx="5760846" cy="2310312"/>
          </a:xfrm>
        </p:spPr>
        <p:txBody>
          <a:bodyPr>
            <a:normAutofit/>
          </a:bodyPr>
          <a:lstStyle/>
          <a:p>
            <a:r>
              <a:rPr lang="tt-RU" sz="5200" b="1" dirty="0">
                <a:solidFill>
                  <a:schemeClr val="tx2"/>
                </a:solidFill>
              </a:rPr>
              <a:t>ЕГЭ – 2023</a:t>
            </a:r>
            <a:br>
              <a:rPr lang="tt-RU" sz="5200" b="1" dirty="0">
                <a:solidFill>
                  <a:schemeClr val="tx2"/>
                </a:solidFill>
              </a:rPr>
            </a:br>
            <a:r>
              <a:rPr lang="tt-RU" sz="5200" b="1" dirty="0">
                <a:solidFill>
                  <a:schemeClr val="tx2"/>
                </a:solidFill>
              </a:rPr>
              <a:t>Задание 25</a:t>
            </a:r>
            <a:endParaRPr lang="ru-RU" sz="5200" b="1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A142D3-075F-4E10-9B1C-C944A894B5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182" y="4603302"/>
            <a:ext cx="9835367" cy="1895972"/>
          </a:xfrm>
        </p:spPr>
        <p:txBody>
          <a:bodyPr>
            <a:normAutofit/>
          </a:bodyPr>
          <a:lstStyle/>
          <a:p>
            <a:r>
              <a:rPr lang="ru-RU" b="1" dirty="0" err="1"/>
              <a:t>Хадиева</a:t>
            </a:r>
            <a:r>
              <a:rPr lang="ru-RU" b="1" dirty="0"/>
              <a:t> А.В., учитель информатики</a:t>
            </a:r>
          </a:p>
          <a:p>
            <a:r>
              <a:rPr lang="ru-RU" b="1" dirty="0"/>
              <a:t>МБОУ «Гимназия №122 </a:t>
            </a:r>
            <a:r>
              <a:rPr lang="ru-RU" b="1" dirty="0" err="1"/>
              <a:t>им.Ж.а.Зайцевой</a:t>
            </a:r>
            <a:r>
              <a:rPr lang="ru-RU" b="1" dirty="0"/>
              <a:t> московского района </a:t>
            </a:r>
            <a:r>
              <a:rPr lang="ru-RU" b="1" dirty="0" err="1"/>
              <a:t>г.казани</a:t>
            </a:r>
            <a:r>
              <a:rPr lang="ru-RU" b="1" dirty="0"/>
              <a:t>»</a:t>
            </a:r>
            <a:endParaRPr lang="ru-RU" dirty="0"/>
          </a:p>
          <a:p>
            <a:r>
              <a:rPr lang="ru-RU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F33E3103-C5FA-457F-B271-1932671673B7}"/>
              </a:ext>
            </a:extLst>
          </p:cNvPr>
          <p:cNvSpPr txBox="1">
            <a:spLocks/>
          </p:cNvSpPr>
          <p:nvPr/>
        </p:nvSpPr>
        <p:spPr>
          <a:xfrm>
            <a:off x="2671777" y="3429000"/>
            <a:ext cx="7585621" cy="6820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/>
              <a:t>Обработка целых чисел. Проверка делимости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452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99C58FE-E3BA-4FD1-9614-F66B31950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/>
              <a:t>Программа на </a:t>
            </a:r>
            <a:r>
              <a:rPr lang="en-US" dirty="0"/>
              <a:t>Python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4B40D0-5878-487A-9BD5-20E176627E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2428554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from </a:t>
            </a:r>
            <a:r>
              <a:rPr lang="en-US" sz="2400" dirty="0" err="1">
                <a:solidFill>
                  <a:schemeClr val="tx1"/>
                </a:solidFill>
              </a:rPr>
              <a:t>fnmatch</a:t>
            </a:r>
            <a:r>
              <a:rPr lang="en-US" sz="2400" dirty="0">
                <a:solidFill>
                  <a:schemeClr val="tx1"/>
                </a:solidFill>
              </a:rPr>
              <a:t> import *</a:t>
            </a:r>
          </a:p>
          <a:p>
            <a:r>
              <a:rPr lang="en-US" sz="2400" dirty="0">
                <a:solidFill>
                  <a:schemeClr val="tx1"/>
                </a:solidFill>
              </a:rPr>
              <a:t>for n in range (2023, 10**10+1, 2023):</a:t>
            </a:r>
          </a:p>
          <a:p>
            <a:r>
              <a:rPr lang="en-US" sz="2400" dirty="0">
                <a:solidFill>
                  <a:schemeClr val="tx1"/>
                </a:solidFill>
              </a:rPr>
              <a:t>    s=str(n)</a:t>
            </a:r>
          </a:p>
          <a:p>
            <a:r>
              <a:rPr lang="en-US" sz="2400" dirty="0">
                <a:solidFill>
                  <a:schemeClr val="tx1"/>
                </a:solidFill>
              </a:rPr>
              <a:t>    if </a:t>
            </a:r>
            <a:r>
              <a:rPr lang="en-US" sz="2400" dirty="0" err="1">
                <a:solidFill>
                  <a:schemeClr val="tx1"/>
                </a:solidFill>
              </a:rPr>
              <a:t>fnmatch</a:t>
            </a:r>
            <a:r>
              <a:rPr lang="en-US" sz="2400" dirty="0">
                <a:solidFill>
                  <a:schemeClr val="tx1"/>
                </a:solidFill>
              </a:rPr>
              <a:t> (s,'1?2139*4'):</a:t>
            </a:r>
          </a:p>
          <a:p>
            <a:r>
              <a:rPr lang="en-US" sz="2400" dirty="0">
                <a:solidFill>
                  <a:schemeClr val="tx1"/>
                </a:solidFill>
              </a:rPr>
              <a:t>        print(n, n//2023)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63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6EE36E-C023-4921-9CFA-6D098A50A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Библиотеки </a:t>
            </a:r>
            <a:r>
              <a:rPr lang="ru-RU" b="1" dirty="0" err="1"/>
              <a:t>Python</a:t>
            </a:r>
            <a:r>
              <a:rPr lang="ru-RU" b="1" dirty="0"/>
              <a:t>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D26E5B-E621-4AE9-B85B-47A36EC529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ru-RU" sz="2400" b="1" dirty="0"/>
              <a:t>Библиотеки </a:t>
            </a:r>
            <a:r>
              <a:rPr lang="ru-RU" sz="2400" b="1" dirty="0" err="1"/>
              <a:t>Python</a:t>
            </a:r>
            <a:r>
              <a:rPr lang="ru-RU" sz="2400" b="1" dirty="0"/>
              <a:t> </a:t>
            </a:r>
            <a:r>
              <a:rPr lang="ru-RU" dirty="0"/>
              <a:t>— это файлы с шаблонами кода. Их создали для того, чтобы люди 				не набирали каждый раз заново один и тот же код: достаточно 				открыть файл, вставить свои данные и получить результат</a:t>
            </a:r>
          </a:p>
          <a:p>
            <a:pPr marL="0" indent="0"/>
            <a:endParaRPr lang="en-US" dirty="0"/>
          </a:p>
          <a:p>
            <a:pPr marL="0" indent="0">
              <a:buNone/>
            </a:pPr>
            <a:r>
              <a:rPr lang="ru-RU" dirty="0"/>
              <a:t>Модуль </a:t>
            </a:r>
            <a:r>
              <a:rPr lang="ru-RU" b="1" dirty="0" err="1">
                <a:solidFill>
                  <a:srgbClr val="C00000"/>
                </a:solidFill>
              </a:rPr>
              <a:t>fnmatch</a:t>
            </a:r>
            <a:r>
              <a:rPr lang="ru-RU" dirty="0"/>
              <a:t>, входящий в состав стандартной библиотеки </a:t>
            </a:r>
            <a:r>
              <a:rPr lang="ru-RU" dirty="0" err="1"/>
              <a:t>Python</a:t>
            </a:r>
            <a:r>
              <a:rPr lang="ru-RU" dirty="0"/>
              <a:t>,  </a:t>
            </a:r>
            <a:r>
              <a:rPr lang="tt-RU" dirty="0"/>
              <a:t>в</a:t>
            </a:r>
            <a:r>
              <a:rPr lang="ru-RU" dirty="0" err="1"/>
              <a:t>ыполняет</a:t>
            </a:r>
            <a:r>
              <a:rPr lang="ru-RU" dirty="0"/>
              <a:t> 					сопоставление имен файлов с шаблоном </a:t>
            </a:r>
          </a:p>
        </p:txBody>
      </p:sp>
    </p:spTree>
    <p:extLst>
      <p:ext uri="{BB962C8B-B14F-4D97-AF65-F5344CB8AC3E}">
        <p14:creationId xmlns:p14="http://schemas.microsoft.com/office/powerpoint/2010/main" val="2742808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B7977B-E579-4105-936A-C8E86B009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Демо 23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8E7A9514-F4BA-4737-96A2-CF928F9780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		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9794B5-8F68-4510-967B-B68C7E6CF8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2" t="2917" r="32899" b="76548"/>
          <a:stretch/>
        </p:blipFill>
        <p:spPr>
          <a:xfrm>
            <a:off x="1036320" y="1883623"/>
            <a:ext cx="10199371" cy="197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419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2C781D-5148-4A23-84DE-2567575E1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Работа со строками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40676355-47FA-4280-93F5-C872414866F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S = ‘123456789’</a:t>
            </a:r>
          </a:p>
          <a:p>
            <a:pPr lvl="1"/>
            <a:r>
              <a:rPr lang="en-US" sz="1200" b="1" dirty="0">
                <a:solidFill>
                  <a:schemeClr val="tx1"/>
                </a:solidFill>
              </a:rPr>
              <a:t>         0   1    2   3   4   5   6   7   8</a:t>
            </a:r>
            <a:endParaRPr lang="en-US" sz="1200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S[0] = ‘1’</a:t>
            </a:r>
          </a:p>
          <a:p>
            <a:r>
              <a:rPr lang="en-US" dirty="0">
                <a:solidFill>
                  <a:schemeClr val="tx1"/>
                </a:solidFill>
              </a:rPr>
              <a:t>S[1] = ‘2’</a:t>
            </a:r>
          </a:p>
          <a:p>
            <a:r>
              <a:rPr lang="en-US" dirty="0">
                <a:solidFill>
                  <a:schemeClr val="tx1"/>
                </a:solidFill>
              </a:rPr>
              <a:t>S[2] = ‘3’</a:t>
            </a:r>
          </a:p>
          <a:p>
            <a:r>
              <a:rPr lang="en-US" dirty="0">
                <a:solidFill>
                  <a:schemeClr val="tx1"/>
                </a:solidFill>
              </a:rPr>
              <a:t>…</a:t>
            </a:r>
          </a:p>
          <a:p>
            <a:r>
              <a:rPr lang="en-US" dirty="0">
                <a:solidFill>
                  <a:schemeClr val="tx1"/>
                </a:solidFill>
              </a:rPr>
              <a:t>S[8] = ‘9’</a:t>
            </a:r>
          </a:p>
          <a:p>
            <a:r>
              <a:rPr lang="en-US" dirty="0">
                <a:solidFill>
                  <a:schemeClr val="tx1"/>
                </a:solidFill>
              </a:rPr>
              <a:t>S[-1] = ‘9’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S[-2] = ‘8’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0487C393-62DB-4439-9F3E-6DEDE0E777F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S = ‘123456789’</a:t>
            </a:r>
          </a:p>
          <a:p>
            <a:pPr lvl="2"/>
            <a:r>
              <a:rPr lang="en-US" sz="1200" b="1" dirty="0">
                <a:solidFill>
                  <a:schemeClr val="tx1"/>
                </a:solidFill>
              </a:rPr>
              <a:t>      0  1  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en-US" sz="1200" b="1" dirty="0">
                <a:solidFill>
                  <a:schemeClr val="tx1"/>
                </a:solidFill>
              </a:rPr>
              <a:t>2   3   4   5   6   7   8</a:t>
            </a:r>
          </a:p>
          <a:p>
            <a:r>
              <a:rPr lang="en-US" dirty="0"/>
              <a:t>S[0:3] = ‘123’</a:t>
            </a:r>
          </a:p>
          <a:p>
            <a:r>
              <a:rPr lang="en-US" dirty="0"/>
              <a:t>S[0:5] = ‘12345’</a:t>
            </a:r>
            <a:endParaRPr lang="ru-RU" dirty="0"/>
          </a:p>
          <a:p>
            <a:r>
              <a:rPr lang="en-US" dirty="0"/>
              <a:t>S[2:5] = ‘345’</a:t>
            </a:r>
          </a:p>
          <a:p>
            <a:endParaRPr lang="en-US" dirty="0"/>
          </a:p>
          <a:p>
            <a:r>
              <a:rPr lang="en-US" dirty="0" err="1"/>
              <a:t>len</a:t>
            </a:r>
            <a:r>
              <a:rPr lang="en-US" dirty="0"/>
              <a:t>(S) – </a:t>
            </a:r>
            <a:r>
              <a:rPr lang="ru-RU" dirty="0"/>
              <a:t>количество символов в строке</a:t>
            </a:r>
          </a:p>
        </p:txBody>
      </p:sp>
    </p:spTree>
    <p:extLst>
      <p:ext uri="{BB962C8B-B14F-4D97-AF65-F5344CB8AC3E}">
        <p14:creationId xmlns:p14="http://schemas.microsoft.com/office/powerpoint/2010/main" val="117770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FE05EF-C52B-48F6-806A-A593A93EC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Досрочный экзамен – 2022</a:t>
            </a:r>
            <a:r>
              <a:rPr lang="en-US" dirty="0"/>
              <a:t> (</a:t>
            </a:r>
            <a:r>
              <a:rPr lang="ru-RU" dirty="0"/>
              <a:t>задача 1)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77E0B2B-F280-4D63-B4CB-FEC7753AE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5457825"/>
            <a:ext cx="10058400" cy="552450"/>
          </a:xfrm>
        </p:spPr>
        <p:txBody>
          <a:bodyPr>
            <a:normAutofit/>
          </a:bodyPr>
          <a:lstStyle/>
          <a:p>
            <a:r>
              <a:rPr lang="tt-RU" sz="2800" b="1" dirty="0"/>
              <a:t>Маска        12345?6?8</a:t>
            </a:r>
            <a:endParaRPr lang="ru-RU" sz="28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4A7CBD-B89F-4F8A-B7B5-5F0EA3FF2349}"/>
              </a:ext>
            </a:extLst>
          </p:cNvPr>
          <p:cNvPicPr/>
          <p:nvPr/>
        </p:nvPicPr>
        <p:blipFill rotWithShape="1">
          <a:blip r:embed="rId2"/>
          <a:srcRect l="13222" t="12995" r="26238" b="60806"/>
          <a:stretch/>
        </p:blipFill>
        <p:spPr bwMode="auto">
          <a:xfrm>
            <a:off x="914400" y="1975486"/>
            <a:ext cx="9896475" cy="30632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5097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0E098-5D10-412C-8F1A-BB99B0233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t-RU" sz="2800" dirty="0"/>
              <a:t>Задача 1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7F4AE4-3F75-43E1-8576-135FD18D7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371724"/>
            <a:ext cx="10058400" cy="3497369"/>
          </a:xfrm>
        </p:spPr>
        <p:txBody>
          <a:bodyPr/>
          <a:lstStyle/>
          <a:p>
            <a:r>
              <a:rPr lang="ru-RU" dirty="0"/>
              <a:t>Среди натуральных чисел, не превышающих 10</a:t>
            </a:r>
            <a:r>
              <a:rPr lang="ru-RU" baseline="30000" dirty="0"/>
              <a:t>9</a:t>
            </a:r>
            <a:r>
              <a:rPr lang="ru-RU" dirty="0"/>
              <a:t>, найдите все числа, соответствующие маске </a:t>
            </a:r>
            <a:r>
              <a:rPr lang="ru-RU" sz="2400" b="1" dirty="0">
                <a:solidFill>
                  <a:srgbClr val="C00000"/>
                </a:solidFill>
              </a:rPr>
              <a:t>12345?6?8</a:t>
            </a:r>
            <a:r>
              <a:rPr lang="ru-RU" dirty="0"/>
              <a:t>, делящиеся на 17 без остатка. </a:t>
            </a:r>
            <a:endParaRPr lang="en-US" dirty="0"/>
          </a:p>
          <a:p>
            <a:endParaRPr lang="en-US" dirty="0"/>
          </a:p>
          <a:p>
            <a:r>
              <a:rPr lang="tt-RU" dirty="0"/>
              <a:t>Минимальное число  12345</a:t>
            </a:r>
            <a:r>
              <a:rPr lang="tt-RU" b="1" dirty="0">
                <a:solidFill>
                  <a:srgbClr val="C00000"/>
                </a:solidFill>
              </a:rPr>
              <a:t>0</a:t>
            </a:r>
            <a:r>
              <a:rPr lang="tt-RU" dirty="0"/>
              <a:t>6</a:t>
            </a:r>
            <a:r>
              <a:rPr lang="tt-RU" b="1" dirty="0">
                <a:solidFill>
                  <a:srgbClr val="C00000"/>
                </a:solidFill>
              </a:rPr>
              <a:t>0</a:t>
            </a:r>
            <a:r>
              <a:rPr lang="tt-RU" dirty="0"/>
              <a:t>8</a:t>
            </a:r>
          </a:p>
          <a:p>
            <a:r>
              <a:rPr lang="tt-RU" dirty="0"/>
              <a:t>Максимальное число 12345</a:t>
            </a:r>
            <a:r>
              <a:rPr lang="tt-RU" b="1" dirty="0">
                <a:solidFill>
                  <a:srgbClr val="C00000"/>
                </a:solidFill>
              </a:rPr>
              <a:t>9</a:t>
            </a:r>
            <a:r>
              <a:rPr lang="tt-RU" dirty="0"/>
              <a:t>6</a:t>
            </a:r>
            <a:r>
              <a:rPr lang="tt-RU" b="1" dirty="0">
                <a:solidFill>
                  <a:srgbClr val="C00000"/>
                </a:solidFill>
              </a:rPr>
              <a:t>9</a:t>
            </a:r>
            <a:r>
              <a:rPr lang="tt-RU" dirty="0"/>
              <a:t>8</a:t>
            </a:r>
            <a:endParaRPr lang="en-US" dirty="0"/>
          </a:p>
          <a:p>
            <a:endParaRPr lang="en-US" dirty="0"/>
          </a:p>
          <a:p>
            <a:r>
              <a:rPr lang="en-US" dirty="0"/>
              <a:t>n%10</a:t>
            </a:r>
            <a:r>
              <a:rPr lang="ru-RU" dirty="0"/>
              <a:t> </a:t>
            </a:r>
            <a:r>
              <a:rPr lang="en-US" dirty="0"/>
              <a:t>=</a:t>
            </a:r>
            <a:r>
              <a:rPr lang="ru-RU" dirty="0"/>
              <a:t>= </a:t>
            </a:r>
            <a:r>
              <a:rPr lang="en-US" dirty="0"/>
              <a:t>8</a:t>
            </a:r>
            <a:endParaRPr lang="ru-RU" dirty="0"/>
          </a:p>
          <a:p>
            <a:r>
              <a:rPr lang="en-US" dirty="0"/>
              <a:t>n%1000//100</a:t>
            </a:r>
            <a:r>
              <a:rPr lang="ru-RU" dirty="0"/>
              <a:t> </a:t>
            </a:r>
            <a:r>
              <a:rPr lang="en-US" dirty="0"/>
              <a:t>=</a:t>
            </a:r>
            <a:r>
              <a:rPr lang="ru-RU" dirty="0"/>
              <a:t>= </a:t>
            </a:r>
            <a:r>
              <a:rPr lang="en-US" dirty="0"/>
              <a:t>6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474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D8346F-D4CC-4120-800F-5033B3375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Основной экзамен (1). Задача 2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1AC33F-A18F-4C83-AEEB-399C6D8844DC}"/>
              </a:ext>
            </a:extLst>
          </p:cNvPr>
          <p:cNvPicPr/>
          <p:nvPr/>
        </p:nvPicPr>
        <p:blipFill rotWithShape="1">
          <a:blip r:embed="rId2"/>
          <a:srcRect l="11617" t="13900" r="26337" b="41668"/>
          <a:stretch/>
        </p:blipFill>
        <p:spPr bwMode="auto">
          <a:xfrm>
            <a:off x="1200150" y="1909127"/>
            <a:ext cx="8820150" cy="38534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05863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0A8327-DABD-4BA9-9800-3756515EA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Задача 2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2D3B4A-BE5F-43D1-A2BB-8B7EFABDC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324100"/>
            <a:ext cx="10058400" cy="3924300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/>
              <a:t>Среди натуральных чисел, не превышающих 10</a:t>
            </a:r>
            <a:r>
              <a:rPr lang="ru-RU" sz="2400" baseline="30000" dirty="0"/>
              <a:t>8</a:t>
            </a:r>
            <a:r>
              <a:rPr lang="ru-RU" sz="2400" dirty="0"/>
              <a:t>, найдите все числа, соответствующие маске </a:t>
            </a:r>
            <a:r>
              <a:rPr lang="ru-RU" sz="3200" b="1" dirty="0">
                <a:solidFill>
                  <a:srgbClr val="C00000"/>
                </a:solidFill>
              </a:rPr>
              <a:t>1234</a:t>
            </a:r>
            <a:r>
              <a:rPr lang="en-US" sz="3200" b="1" dirty="0">
                <a:solidFill>
                  <a:srgbClr val="C00000"/>
                </a:solidFill>
              </a:rPr>
              <a:t>*7</a:t>
            </a:r>
            <a:r>
              <a:rPr lang="ru-RU" sz="2400" dirty="0"/>
              <a:t>, делящиеся на 1</a:t>
            </a:r>
            <a:r>
              <a:rPr lang="en-US" sz="2400" dirty="0"/>
              <a:t>41</a:t>
            </a:r>
            <a:r>
              <a:rPr lang="ru-RU" sz="2400" dirty="0"/>
              <a:t> без остатка.</a:t>
            </a:r>
          </a:p>
          <a:p>
            <a:endParaRPr lang="en-US" sz="2400" dirty="0"/>
          </a:p>
          <a:p>
            <a:r>
              <a:rPr lang="tt-RU" sz="2400" dirty="0"/>
              <a:t>Минимальное число  1234</a:t>
            </a:r>
            <a:r>
              <a:rPr lang="en-US" sz="2400" dirty="0"/>
              <a:t>7</a:t>
            </a:r>
            <a:endParaRPr lang="tt-RU" sz="2400" dirty="0"/>
          </a:p>
          <a:p>
            <a:r>
              <a:rPr lang="tt-RU" sz="2400" dirty="0"/>
              <a:t>Максимальное число 1234</a:t>
            </a:r>
            <a:r>
              <a:rPr lang="tt-RU" sz="2400" b="1" dirty="0">
                <a:solidFill>
                  <a:srgbClr val="C00000"/>
                </a:solidFill>
              </a:rPr>
              <a:t>9</a:t>
            </a:r>
            <a:r>
              <a:rPr lang="en-US" sz="2400" b="1" dirty="0">
                <a:solidFill>
                  <a:srgbClr val="C00000"/>
                </a:solidFill>
              </a:rPr>
              <a:t>9</a:t>
            </a:r>
            <a:r>
              <a:rPr lang="tt-RU" sz="2400" b="1" dirty="0">
                <a:solidFill>
                  <a:srgbClr val="C00000"/>
                </a:solidFill>
              </a:rPr>
              <a:t>9</a:t>
            </a:r>
            <a:r>
              <a:rPr lang="en-US" sz="2400" dirty="0">
                <a:solidFill>
                  <a:schemeClr val="tx1"/>
                </a:solidFill>
              </a:rPr>
              <a:t>7</a:t>
            </a:r>
            <a:endParaRPr lang="ru-RU" sz="2400" dirty="0">
              <a:solidFill>
                <a:schemeClr val="tx1"/>
              </a:solidFill>
            </a:endParaRPr>
          </a:p>
          <a:p>
            <a:endParaRPr lang="ru-RU" sz="2400" dirty="0"/>
          </a:p>
          <a:p>
            <a:r>
              <a:rPr lang="en-US" sz="2600" dirty="0"/>
              <a:t>S[0:4]</a:t>
            </a:r>
            <a:r>
              <a:rPr lang="ru-RU" sz="2600" dirty="0"/>
              <a:t> </a:t>
            </a:r>
            <a:r>
              <a:rPr lang="en-US" sz="2600" dirty="0"/>
              <a:t>=</a:t>
            </a:r>
            <a:r>
              <a:rPr lang="ru-RU" sz="2600" dirty="0"/>
              <a:t>= </a:t>
            </a:r>
            <a:r>
              <a:rPr lang="en-US" sz="2600" dirty="0"/>
              <a:t>‘1234’</a:t>
            </a:r>
          </a:p>
          <a:p>
            <a:r>
              <a:rPr lang="en-US" sz="2600" dirty="0"/>
              <a:t>n%10</a:t>
            </a:r>
            <a:r>
              <a:rPr lang="ru-RU" sz="2600" dirty="0"/>
              <a:t> </a:t>
            </a:r>
            <a:r>
              <a:rPr lang="en-US" sz="2600" dirty="0"/>
              <a:t>=</a:t>
            </a:r>
            <a:r>
              <a:rPr lang="ru-RU" sz="2600" dirty="0"/>
              <a:t>= </a:t>
            </a:r>
            <a:r>
              <a:rPr lang="en-US" sz="2600" dirty="0"/>
              <a:t>7</a:t>
            </a:r>
            <a:endParaRPr lang="ru-RU" sz="2600" dirty="0"/>
          </a:p>
          <a:p>
            <a:r>
              <a:rPr lang="en-US" sz="2600" dirty="0"/>
              <a:t>n%1</a:t>
            </a:r>
            <a:r>
              <a:rPr lang="ru-RU" sz="2600" dirty="0"/>
              <a:t>41 </a:t>
            </a:r>
            <a:r>
              <a:rPr lang="en-US" sz="2600" dirty="0"/>
              <a:t>=</a:t>
            </a:r>
            <a:r>
              <a:rPr lang="ru-RU" sz="2600" dirty="0"/>
              <a:t>= 0</a:t>
            </a:r>
          </a:p>
          <a:p>
            <a:endParaRPr lang="ru-RU" sz="32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92989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16A1F6-FEE2-4A95-B26F-CB664BD50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Основной экзамен (2)</a:t>
            </a:r>
            <a:r>
              <a:rPr lang="en-US" dirty="0"/>
              <a:t> </a:t>
            </a:r>
            <a:r>
              <a:rPr lang="ru-RU" dirty="0"/>
              <a:t>Задача 3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5E8D7B-9E82-4A3E-ADBF-6EC9FA458087}"/>
              </a:ext>
            </a:extLst>
          </p:cNvPr>
          <p:cNvPicPr/>
          <p:nvPr/>
        </p:nvPicPr>
        <p:blipFill rotWithShape="1">
          <a:blip r:embed="rId2"/>
          <a:srcRect l="12559" t="13750" r="26531" b="49685"/>
          <a:stretch/>
        </p:blipFill>
        <p:spPr bwMode="auto">
          <a:xfrm>
            <a:off x="1181100" y="1943100"/>
            <a:ext cx="8982075" cy="3790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91223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0A8327-DABD-4BA9-9800-3756515EA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Задача 3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2D3B4A-BE5F-43D1-A2BB-8B7EFABDC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324100"/>
            <a:ext cx="10058400" cy="3924300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/>
              <a:t>Среди натуральных чисел, не превышающих 10</a:t>
            </a:r>
            <a:r>
              <a:rPr lang="ru-RU" sz="2400" baseline="30000" dirty="0"/>
              <a:t>8</a:t>
            </a:r>
            <a:r>
              <a:rPr lang="ru-RU" sz="2400" dirty="0"/>
              <a:t>, найдите все числа, соответствующие маске </a:t>
            </a:r>
            <a:r>
              <a:rPr lang="ru-RU" sz="3200" b="1" dirty="0">
                <a:solidFill>
                  <a:srgbClr val="C00000"/>
                </a:solidFill>
              </a:rPr>
              <a:t>12*4?65</a:t>
            </a:r>
            <a:r>
              <a:rPr lang="ru-RU" sz="2400" dirty="0"/>
              <a:t>, делящиеся на 16</a:t>
            </a:r>
            <a:r>
              <a:rPr lang="en-US" sz="2400" dirty="0"/>
              <a:t>1</a:t>
            </a:r>
            <a:r>
              <a:rPr lang="ru-RU" sz="2400" dirty="0"/>
              <a:t> без остатка.</a:t>
            </a:r>
          </a:p>
          <a:p>
            <a:endParaRPr lang="en-US" sz="2400" dirty="0"/>
          </a:p>
          <a:p>
            <a:r>
              <a:rPr lang="tt-RU" sz="2400" dirty="0"/>
              <a:t>Минимальное число  124065</a:t>
            </a:r>
          </a:p>
          <a:p>
            <a:r>
              <a:rPr lang="tt-RU" sz="2400" dirty="0"/>
              <a:t>Максимальное число 12</a:t>
            </a:r>
            <a:r>
              <a:rPr lang="tt-RU" sz="2400" b="1" dirty="0">
                <a:solidFill>
                  <a:srgbClr val="C00000"/>
                </a:solidFill>
              </a:rPr>
              <a:t>99</a:t>
            </a:r>
            <a:r>
              <a:rPr lang="tt-RU" sz="2400" dirty="0"/>
              <a:t>4</a:t>
            </a:r>
            <a:r>
              <a:rPr lang="tt-RU" sz="2400" b="1" dirty="0">
                <a:solidFill>
                  <a:srgbClr val="C00000"/>
                </a:solidFill>
              </a:rPr>
              <a:t>9</a:t>
            </a:r>
            <a:r>
              <a:rPr lang="ru-RU" sz="2400" dirty="0">
                <a:solidFill>
                  <a:schemeClr val="tx1"/>
                </a:solidFill>
              </a:rPr>
              <a:t>65</a:t>
            </a:r>
          </a:p>
          <a:p>
            <a:endParaRPr lang="ru-RU" sz="2400" dirty="0"/>
          </a:p>
          <a:p>
            <a:r>
              <a:rPr lang="en-US" sz="2600" dirty="0"/>
              <a:t>S[0:</a:t>
            </a:r>
            <a:r>
              <a:rPr lang="ru-RU" sz="2600" dirty="0"/>
              <a:t>2</a:t>
            </a:r>
            <a:r>
              <a:rPr lang="en-US" sz="2600" dirty="0"/>
              <a:t>]</a:t>
            </a:r>
            <a:r>
              <a:rPr lang="ru-RU" sz="2600" dirty="0"/>
              <a:t> </a:t>
            </a:r>
            <a:r>
              <a:rPr lang="en-US" sz="2600" dirty="0"/>
              <a:t>=</a:t>
            </a:r>
            <a:r>
              <a:rPr lang="ru-RU" sz="2600" dirty="0"/>
              <a:t>= </a:t>
            </a:r>
            <a:r>
              <a:rPr lang="en-US" sz="2600" dirty="0"/>
              <a:t>‘12’</a:t>
            </a:r>
          </a:p>
          <a:p>
            <a:r>
              <a:rPr lang="en-US" sz="2600" dirty="0"/>
              <a:t>n%10</a:t>
            </a:r>
            <a:r>
              <a:rPr lang="ru-RU" sz="2600" dirty="0"/>
              <a:t>0 </a:t>
            </a:r>
            <a:r>
              <a:rPr lang="en-US" sz="2600" dirty="0"/>
              <a:t>=</a:t>
            </a:r>
            <a:r>
              <a:rPr lang="ru-RU" sz="2600" dirty="0"/>
              <a:t>= 65</a:t>
            </a:r>
          </a:p>
          <a:p>
            <a:r>
              <a:rPr lang="en-US" sz="2600" dirty="0"/>
              <a:t>n%10</a:t>
            </a:r>
            <a:r>
              <a:rPr lang="ru-RU" sz="2600" dirty="0"/>
              <a:t>000//1000 </a:t>
            </a:r>
            <a:r>
              <a:rPr lang="en-US" sz="2600" dirty="0"/>
              <a:t>=</a:t>
            </a:r>
            <a:r>
              <a:rPr lang="ru-RU" sz="2600" dirty="0"/>
              <a:t>= 4</a:t>
            </a:r>
            <a:r>
              <a:rPr lang="en-US" sz="2600" dirty="0"/>
              <a:t>	</a:t>
            </a:r>
            <a:r>
              <a:rPr lang="ru-RU" sz="2600" dirty="0"/>
              <a:t> </a:t>
            </a:r>
            <a:r>
              <a:rPr lang="ru-RU" sz="2600" b="1" dirty="0">
                <a:solidFill>
                  <a:srgbClr val="C00000"/>
                </a:solidFill>
              </a:rPr>
              <a:t>или</a:t>
            </a:r>
            <a:r>
              <a:rPr lang="en-US" sz="2600" dirty="0"/>
              <a:t>	</a:t>
            </a:r>
            <a:r>
              <a:rPr lang="ru-RU" sz="2600" dirty="0"/>
              <a:t> </a:t>
            </a:r>
            <a:r>
              <a:rPr lang="en-US" sz="2600" dirty="0"/>
              <a:t>S[-4]==‘4’</a:t>
            </a:r>
            <a:endParaRPr lang="ru-RU" sz="2600" dirty="0"/>
          </a:p>
          <a:p>
            <a:r>
              <a:rPr lang="en-US" sz="2600" dirty="0"/>
              <a:t>n%1</a:t>
            </a:r>
            <a:r>
              <a:rPr lang="ru-RU" sz="2600" dirty="0"/>
              <a:t>61 </a:t>
            </a:r>
            <a:r>
              <a:rPr lang="en-US" sz="2600" dirty="0"/>
              <a:t>=</a:t>
            </a:r>
            <a:r>
              <a:rPr lang="ru-RU" sz="2600" dirty="0"/>
              <a:t>= 0</a:t>
            </a:r>
          </a:p>
          <a:p>
            <a:endParaRPr lang="ru-RU" sz="32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12058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1C7D5-D868-4645-8565-EE20FFFC2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Задачи:</a:t>
            </a:r>
            <a:br>
              <a:rPr lang="ru-RU" dirty="0"/>
            </a:br>
            <a:r>
              <a:rPr lang="ru-RU" dirty="0"/>
              <a:t>Демо-2022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3D6325-EF29-4C7C-8442-27320AEAA115}"/>
              </a:ext>
            </a:extLst>
          </p:cNvPr>
          <p:cNvPicPr/>
          <p:nvPr/>
        </p:nvPicPr>
        <p:blipFill rotWithShape="1">
          <a:blip r:embed="rId2"/>
          <a:srcRect l="4629" t="58322" r="59110" b="6905"/>
          <a:stretch/>
        </p:blipFill>
        <p:spPr bwMode="auto">
          <a:xfrm>
            <a:off x="1962150" y="1866899"/>
            <a:ext cx="8267700" cy="4371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980866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621AB8-F64C-466D-B3A0-9E7F16718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Основной экзамен (3)</a:t>
            </a:r>
            <a:r>
              <a:rPr lang="en-US" dirty="0"/>
              <a:t> </a:t>
            </a:r>
            <a:r>
              <a:rPr lang="ru-RU" dirty="0"/>
              <a:t>Задача 4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C0D2F2-1B81-4786-952E-02EB082277EC}"/>
              </a:ext>
            </a:extLst>
          </p:cNvPr>
          <p:cNvPicPr/>
          <p:nvPr/>
        </p:nvPicPr>
        <p:blipFill rotWithShape="1">
          <a:blip r:embed="rId2"/>
          <a:srcRect l="11994" t="13750" r="25585" b="47719"/>
          <a:stretch/>
        </p:blipFill>
        <p:spPr bwMode="auto">
          <a:xfrm>
            <a:off x="1276351" y="1905001"/>
            <a:ext cx="8477250" cy="38195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017946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0A8327-DABD-4BA9-9800-3756515EA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Задача 4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2D3B4A-BE5F-43D1-A2BB-8B7EFABDC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324100"/>
            <a:ext cx="10058400" cy="3924300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/>
              <a:t>Среди натуральных чисел, не превышающих 10</a:t>
            </a:r>
            <a:r>
              <a:rPr lang="ru-RU" sz="2400" baseline="30000" dirty="0"/>
              <a:t>8</a:t>
            </a:r>
            <a:r>
              <a:rPr lang="ru-RU" sz="2400" dirty="0"/>
              <a:t>, найдите все числа, соответствующие маске </a:t>
            </a:r>
            <a:r>
              <a:rPr lang="ru-RU" sz="3200" b="1" dirty="0">
                <a:solidFill>
                  <a:srgbClr val="C00000"/>
                </a:solidFill>
              </a:rPr>
              <a:t>2*1234?6</a:t>
            </a:r>
            <a:r>
              <a:rPr lang="ru-RU" sz="2400" dirty="0"/>
              <a:t>, делящиеся на 37 без остатка.</a:t>
            </a:r>
          </a:p>
          <a:p>
            <a:endParaRPr lang="en-US" sz="2400" dirty="0"/>
          </a:p>
          <a:p>
            <a:r>
              <a:rPr lang="tt-RU" sz="2400" dirty="0"/>
              <a:t>Минимальное число  2123406</a:t>
            </a:r>
          </a:p>
          <a:p>
            <a:r>
              <a:rPr lang="tt-RU" sz="2400" dirty="0"/>
              <a:t>Максимальное число 2</a:t>
            </a:r>
            <a:r>
              <a:rPr lang="tt-RU" sz="2400" b="1" dirty="0">
                <a:solidFill>
                  <a:srgbClr val="C00000"/>
                </a:solidFill>
              </a:rPr>
              <a:t>9</a:t>
            </a:r>
            <a:r>
              <a:rPr lang="tt-RU" sz="2400" dirty="0">
                <a:solidFill>
                  <a:schemeClr val="tx1"/>
                </a:solidFill>
              </a:rPr>
              <a:t>123</a:t>
            </a:r>
            <a:r>
              <a:rPr lang="tt-RU" sz="2400" dirty="0"/>
              <a:t>4</a:t>
            </a:r>
            <a:r>
              <a:rPr lang="tt-RU" sz="2400" b="1" dirty="0">
                <a:solidFill>
                  <a:srgbClr val="C00000"/>
                </a:solidFill>
              </a:rPr>
              <a:t>9</a:t>
            </a:r>
            <a:r>
              <a:rPr lang="ru-RU" sz="2400" dirty="0">
                <a:solidFill>
                  <a:schemeClr val="tx1"/>
                </a:solidFill>
              </a:rPr>
              <a:t>6</a:t>
            </a:r>
          </a:p>
          <a:p>
            <a:endParaRPr lang="ru-RU" sz="2400" dirty="0"/>
          </a:p>
          <a:p>
            <a:r>
              <a:rPr lang="en-US" sz="2600" dirty="0"/>
              <a:t>S[0]</a:t>
            </a:r>
            <a:r>
              <a:rPr lang="ru-RU" sz="2600" dirty="0"/>
              <a:t> </a:t>
            </a:r>
            <a:r>
              <a:rPr lang="en-US" sz="2600" dirty="0"/>
              <a:t>=</a:t>
            </a:r>
            <a:r>
              <a:rPr lang="ru-RU" sz="2600" dirty="0"/>
              <a:t>= </a:t>
            </a:r>
            <a:r>
              <a:rPr lang="en-US" sz="2600" dirty="0"/>
              <a:t>‘2’</a:t>
            </a:r>
          </a:p>
          <a:p>
            <a:r>
              <a:rPr lang="en-US" sz="2600" dirty="0"/>
              <a:t>n%10</a:t>
            </a:r>
            <a:r>
              <a:rPr lang="ru-RU" sz="2600" dirty="0"/>
              <a:t> </a:t>
            </a:r>
            <a:r>
              <a:rPr lang="en-US" sz="2600" dirty="0"/>
              <a:t>=</a:t>
            </a:r>
            <a:r>
              <a:rPr lang="ru-RU" sz="2600" dirty="0"/>
              <a:t>= 6</a:t>
            </a:r>
          </a:p>
          <a:p>
            <a:r>
              <a:rPr lang="en-US" sz="2600" dirty="0"/>
              <a:t>n%10</a:t>
            </a:r>
            <a:r>
              <a:rPr lang="ru-RU" sz="2600" dirty="0"/>
              <a:t>0000//100</a:t>
            </a:r>
            <a:r>
              <a:rPr lang="en-US" sz="2600" dirty="0"/>
              <a:t>=</a:t>
            </a:r>
            <a:r>
              <a:rPr lang="ru-RU" sz="2600" dirty="0"/>
              <a:t>= 1234</a:t>
            </a:r>
            <a:r>
              <a:rPr lang="en-US" sz="2600" dirty="0"/>
              <a:t>	</a:t>
            </a:r>
            <a:r>
              <a:rPr lang="ru-RU" sz="2600" dirty="0"/>
              <a:t> </a:t>
            </a:r>
            <a:r>
              <a:rPr lang="ru-RU" sz="2600" b="1" dirty="0">
                <a:solidFill>
                  <a:srgbClr val="C00000"/>
                </a:solidFill>
              </a:rPr>
              <a:t>или</a:t>
            </a:r>
            <a:r>
              <a:rPr lang="en-US" sz="2600" dirty="0"/>
              <a:t>	</a:t>
            </a:r>
            <a:r>
              <a:rPr lang="ru-RU" sz="2600" dirty="0"/>
              <a:t> </a:t>
            </a:r>
            <a:r>
              <a:rPr lang="en-US" sz="2600" dirty="0"/>
              <a:t>S[-6:-2]==‘1234’</a:t>
            </a:r>
            <a:endParaRPr lang="ru-RU" sz="2600" dirty="0"/>
          </a:p>
          <a:p>
            <a:r>
              <a:rPr lang="en-US" sz="2600" dirty="0"/>
              <a:t>n%</a:t>
            </a:r>
            <a:r>
              <a:rPr lang="ru-RU" sz="2600" dirty="0"/>
              <a:t>37 </a:t>
            </a:r>
            <a:r>
              <a:rPr lang="en-US" sz="2600" dirty="0"/>
              <a:t>=</a:t>
            </a:r>
            <a:r>
              <a:rPr lang="ru-RU" sz="2600" dirty="0"/>
              <a:t>= 0</a:t>
            </a:r>
          </a:p>
          <a:p>
            <a:endParaRPr lang="ru-RU" sz="32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527552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0A8327-DABD-4BA9-9800-3756515EA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Задача </a:t>
            </a:r>
            <a:r>
              <a:rPr lang="en-US" sz="3200" b="1" dirty="0"/>
              <a:t>5</a:t>
            </a:r>
            <a:endParaRPr lang="ru-RU" sz="32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2D3B4A-BE5F-43D1-A2BB-8B7EFABDC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324100"/>
            <a:ext cx="10058400" cy="3924300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/>
              <a:t>Среди натуральных чисел, не превышающих 10</a:t>
            </a:r>
            <a:r>
              <a:rPr lang="ru-RU" sz="2400" baseline="30000" dirty="0"/>
              <a:t>8</a:t>
            </a:r>
            <a:r>
              <a:rPr lang="ru-RU" sz="2400" dirty="0"/>
              <a:t>, найдите все числа, соответствующие маске </a:t>
            </a:r>
            <a:r>
              <a:rPr lang="ru-RU" sz="3200" b="1" dirty="0">
                <a:solidFill>
                  <a:srgbClr val="C00000"/>
                </a:solidFill>
              </a:rPr>
              <a:t>2*1234</a:t>
            </a:r>
            <a:r>
              <a:rPr lang="en-US" sz="3200" b="1" dirty="0">
                <a:solidFill>
                  <a:srgbClr val="C00000"/>
                </a:solidFill>
              </a:rPr>
              <a:t>*</a:t>
            </a:r>
            <a:r>
              <a:rPr lang="ru-RU" sz="3200" b="1" dirty="0">
                <a:solidFill>
                  <a:srgbClr val="C00000"/>
                </a:solidFill>
              </a:rPr>
              <a:t>6</a:t>
            </a:r>
            <a:r>
              <a:rPr lang="ru-RU" sz="2400" dirty="0"/>
              <a:t>, делящиеся на 37 без остатка.</a:t>
            </a:r>
          </a:p>
          <a:p>
            <a:endParaRPr lang="en-US" sz="2400" dirty="0"/>
          </a:p>
          <a:p>
            <a:r>
              <a:rPr lang="tt-RU" sz="2400" dirty="0"/>
              <a:t>Минимальное число  21236</a:t>
            </a:r>
          </a:p>
          <a:p>
            <a:r>
              <a:rPr lang="tt-RU" sz="2400" dirty="0"/>
              <a:t>Максимальное число 2</a:t>
            </a:r>
            <a:r>
              <a:rPr lang="tt-RU" sz="2400" b="1" dirty="0">
                <a:solidFill>
                  <a:srgbClr val="C00000"/>
                </a:solidFill>
              </a:rPr>
              <a:t>9</a:t>
            </a:r>
            <a:r>
              <a:rPr lang="en-US" sz="2400" b="1" dirty="0">
                <a:solidFill>
                  <a:srgbClr val="C00000"/>
                </a:solidFill>
              </a:rPr>
              <a:t>9</a:t>
            </a:r>
            <a:r>
              <a:rPr lang="tt-RU" sz="2400">
                <a:solidFill>
                  <a:schemeClr val="tx1"/>
                </a:solidFill>
              </a:rPr>
              <a:t>1234</a:t>
            </a:r>
            <a:r>
              <a:rPr lang="ru-RU" sz="2400">
                <a:solidFill>
                  <a:schemeClr val="tx1"/>
                </a:solidFill>
              </a:rPr>
              <a:t>6</a:t>
            </a:r>
            <a:endParaRPr lang="ru-RU" sz="2400" dirty="0">
              <a:solidFill>
                <a:schemeClr val="tx1"/>
              </a:solidFill>
            </a:endParaRPr>
          </a:p>
          <a:p>
            <a:endParaRPr lang="ru-RU" sz="2400" dirty="0"/>
          </a:p>
          <a:p>
            <a:r>
              <a:rPr lang="en-US" sz="2600" dirty="0"/>
              <a:t>S[0]</a:t>
            </a:r>
            <a:r>
              <a:rPr lang="ru-RU" sz="2600" dirty="0"/>
              <a:t> </a:t>
            </a:r>
            <a:r>
              <a:rPr lang="en-US" sz="2600" dirty="0"/>
              <a:t>=</a:t>
            </a:r>
            <a:r>
              <a:rPr lang="ru-RU" sz="2600" dirty="0"/>
              <a:t>= </a:t>
            </a:r>
            <a:r>
              <a:rPr lang="en-US" sz="2600" dirty="0"/>
              <a:t>‘2’</a:t>
            </a:r>
          </a:p>
          <a:p>
            <a:r>
              <a:rPr lang="en-US" sz="2600" dirty="0"/>
              <a:t>n%10</a:t>
            </a:r>
            <a:r>
              <a:rPr lang="ru-RU" sz="2600" dirty="0"/>
              <a:t> </a:t>
            </a:r>
            <a:r>
              <a:rPr lang="en-US" sz="2600" dirty="0"/>
              <a:t>=</a:t>
            </a:r>
            <a:r>
              <a:rPr lang="ru-RU" sz="2600" dirty="0"/>
              <a:t>= 6</a:t>
            </a:r>
          </a:p>
          <a:p>
            <a:r>
              <a:rPr lang="en-US" sz="2600" dirty="0"/>
              <a:t>‘123’  in  s</a:t>
            </a:r>
            <a:endParaRPr lang="ru-RU" sz="2600" dirty="0"/>
          </a:p>
          <a:p>
            <a:r>
              <a:rPr lang="en-US" sz="2600" dirty="0"/>
              <a:t>n%</a:t>
            </a:r>
            <a:r>
              <a:rPr lang="ru-RU" sz="2600" dirty="0"/>
              <a:t>37 </a:t>
            </a:r>
            <a:r>
              <a:rPr lang="en-US" sz="2600" dirty="0"/>
              <a:t>=</a:t>
            </a:r>
            <a:r>
              <a:rPr lang="ru-RU" sz="2600" dirty="0"/>
              <a:t>= 0</a:t>
            </a:r>
          </a:p>
          <a:p>
            <a:endParaRPr lang="ru-RU" sz="32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858793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2446" y="1463388"/>
            <a:ext cx="720640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72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Всем успехов! </a:t>
            </a:r>
            <a:endParaRPr lang="ru-RU" sz="72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026" name="Picture 2" descr="Смайлики в нашей жиз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870" y="3392905"/>
            <a:ext cx="1734438" cy="1456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642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EE4EB0-3E33-4975-B50F-AAA51D9F4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Демо-2023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A99308-8B30-44F0-ADE6-B90CB5CF4251}"/>
              </a:ext>
            </a:extLst>
          </p:cNvPr>
          <p:cNvPicPr/>
          <p:nvPr/>
        </p:nvPicPr>
        <p:blipFill rotWithShape="1">
          <a:blip r:embed="rId2"/>
          <a:srcRect l="41363" t="43816" r="22469" b="22943"/>
          <a:stretch/>
        </p:blipFill>
        <p:spPr bwMode="auto">
          <a:xfrm>
            <a:off x="1762125" y="1847850"/>
            <a:ext cx="7343775" cy="41433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3097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FE05EF-C52B-48F6-806A-A593A93EC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Досрочный экзамен – 2022</a:t>
            </a:r>
            <a:r>
              <a:rPr lang="en-US" dirty="0"/>
              <a:t> (</a:t>
            </a:r>
            <a:r>
              <a:rPr lang="ru-RU" dirty="0"/>
              <a:t>задача 1)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4A7CBD-B89F-4F8A-B7B5-5F0EA3FF2349}"/>
              </a:ext>
            </a:extLst>
          </p:cNvPr>
          <p:cNvPicPr/>
          <p:nvPr/>
        </p:nvPicPr>
        <p:blipFill rotWithShape="1">
          <a:blip r:embed="rId2"/>
          <a:srcRect l="13222" t="12995" r="26238" b="54045"/>
          <a:stretch/>
        </p:blipFill>
        <p:spPr bwMode="auto">
          <a:xfrm>
            <a:off x="914400" y="1975485"/>
            <a:ext cx="9896475" cy="38538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72660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D8346F-D4CC-4120-800F-5033B3375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Основной экзамен (1)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1AC33F-A18F-4C83-AEEB-399C6D8844DC}"/>
              </a:ext>
            </a:extLst>
          </p:cNvPr>
          <p:cNvPicPr/>
          <p:nvPr/>
        </p:nvPicPr>
        <p:blipFill rotWithShape="1">
          <a:blip r:embed="rId2"/>
          <a:srcRect l="11617" t="13900" r="26337" b="41668"/>
          <a:stretch/>
        </p:blipFill>
        <p:spPr bwMode="auto">
          <a:xfrm>
            <a:off x="1200150" y="1909127"/>
            <a:ext cx="8820150" cy="38534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01972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16A1F6-FEE2-4A95-B26F-CB664BD50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Основной экзамен (2)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5E8D7B-9E82-4A3E-ADBF-6EC9FA458087}"/>
              </a:ext>
            </a:extLst>
          </p:cNvPr>
          <p:cNvPicPr/>
          <p:nvPr/>
        </p:nvPicPr>
        <p:blipFill rotWithShape="1">
          <a:blip r:embed="rId2"/>
          <a:srcRect l="12559" t="13750" r="26531" b="49685"/>
          <a:stretch/>
        </p:blipFill>
        <p:spPr bwMode="auto">
          <a:xfrm>
            <a:off x="1181100" y="1943100"/>
            <a:ext cx="8982075" cy="3790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05131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621AB8-F64C-466D-B3A0-9E7F16718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Основной экзамен (3)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C0D2F2-1B81-4786-952E-02EB082277EC}"/>
              </a:ext>
            </a:extLst>
          </p:cNvPr>
          <p:cNvPicPr/>
          <p:nvPr/>
        </p:nvPicPr>
        <p:blipFill rotWithShape="1">
          <a:blip r:embed="rId2"/>
          <a:srcRect l="11994" t="13750" r="25585" b="47719"/>
          <a:stretch/>
        </p:blipFill>
        <p:spPr bwMode="auto">
          <a:xfrm>
            <a:off x="1276351" y="1905001"/>
            <a:ext cx="8477250" cy="38195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94636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0E9468-3467-4DD1-8476-0FA17C0A6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Демо – 2023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7B9057-A0DC-43E1-AF8C-967E6E457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Назовём маской числа последовательность цифр, в которой также могут встречаться следующие символы:</a:t>
            </a:r>
          </a:p>
          <a:p>
            <a:pPr marL="0" indent="0">
              <a:buNone/>
            </a:pPr>
            <a:r>
              <a:rPr lang="ru-RU" dirty="0"/>
              <a:t>– символ «?» означает ровно одну произвольную цифру;</a:t>
            </a:r>
          </a:p>
          <a:p>
            <a:pPr marL="0" indent="0">
              <a:buNone/>
            </a:pPr>
            <a:r>
              <a:rPr lang="ru-RU" dirty="0"/>
              <a:t>– символ «*» означает любую последовательность цифр произвольной длины; в том числе «*» может задавать и пустую последовательность.</a:t>
            </a:r>
          </a:p>
          <a:p>
            <a:pPr marL="0" indent="0">
              <a:buNone/>
            </a:pPr>
            <a:r>
              <a:rPr lang="ru-RU" i="1" dirty="0"/>
              <a:t>Например</a:t>
            </a:r>
            <a:r>
              <a:rPr lang="ru-RU" dirty="0"/>
              <a:t>, маске 123*4?5 соответствуют числа 123405 и 12300405.</a:t>
            </a:r>
          </a:p>
          <a:p>
            <a:pPr marL="0" indent="0">
              <a:buNone/>
            </a:pPr>
            <a:r>
              <a:rPr lang="ru-RU" b="1" dirty="0"/>
              <a:t>Среди натуральных чисел, не превышающих 10</a:t>
            </a:r>
            <a:r>
              <a:rPr lang="ru-RU" b="1" baseline="30000" dirty="0"/>
              <a:t>10</a:t>
            </a:r>
            <a:r>
              <a:rPr lang="ru-RU" b="1" dirty="0"/>
              <a:t>, найдите все числа, соответствующие маске 1?2139*4, делящиеся на 2023 без остатка.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В ответе запишите в первом столбце таблицы все найденные числа в порядке возрастания, а во втором столбце – соответствующие им результаты деления этих чисел на 2023. Количество строк в таблице для ответа избыточно.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1348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B85C6C-BC0A-42DD-AF9E-70D34CEE2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DEECBB-9D5B-4B56-AC64-F01F08FF87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Среди натуральных чисел, не превышающих 10</a:t>
            </a:r>
            <a:r>
              <a:rPr lang="ru-RU" b="1" baseline="30000" dirty="0"/>
              <a:t>10</a:t>
            </a:r>
            <a:r>
              <a:rPr lang="ru-RU" b="1" dirty="0"/>
              <a:t>, найдите все числа, соответствующие маске 1?2139*4, делящиеся на 2023 без остатка.</a:t>
            </a:r>
            <a:endParaRPr lang="ru-RU" dirty="0"/>
          </a:p>
          <a:p>
            <a:r>
              <a:rPr lang="ru-RU" dirty="0"/>
              <a:t>Минимальное число – 1</a:t>
            </a:r>
            <a:r>
              <a:rPr lang="ru-RU" b="1" dirty="0">
                <a:solidFill>
                  <a:srgbClr val="FF0000"/>
                </a:solidFill>
              </a:rPr>
              <a:t>0</a:t>
            </a:r>
            <a:r>
              <a:rPr lang="ru-RU" dirty="0"/>
              <a:t>21394 (семизначное)</a:t>
            </a:r>
          </a:p>
          <a:p>
            <a:r>
              <a:rPr lang="ru-RU" dirty="0"/>
              <a:t>Максимально число 1</a:t>
            </a:r>
            <a:r>
              <a:rPr lang="ru-RU" b="1" dirty="0">
                <a:solidFill>
                  <a:srgbClr val="FF0000"/>
                </a:solidFill>
              </a:rPr>
              <a:t>9</a:t>
            </a:r>
            <a:r>
              <a:rPr lang="ru-RU" dirty="0"/>
              <a:t>2139</a:t>
            </a:r>
            <a:r>
              <a:rPr lang="ru-RU" b="1" dirty="0">
                <a:solidFill>
                  <a:srgbClr val="FF0000"/>
                </a:solidFill>
              </a:rPr>
              <a:t>999</a:t>
            </a:r>
            <a:r>
              <a:rPr lang="ru-RU" dirty="0"/>
              <a:t>4 (десятизначное)</a:t>
            </a:r>
          </a:p>
          <a:p>
            <a:r>
              <a:rPr lang="ru-RU" b="1" dirty="0"/>
              <a:t>Таким образом, </a:t>
            </a:r>
          </a:p>
          <a:p>
            <a:r>
              <a:rPr lang="ru-RU" dirty="0"/>
              <a:t>1) число должно начинаться на </a:t>
            </a:r>
            <a:r>
              <a:rPr lang="ru-RU" b="1" dirty="0"/>
              <a:t>1</a:t>
            </a:r>
            <a:endParaRPr lang="ru-RU" dirty="0"/>
          </a:p>
          <a:p>
            <a:r>
              <a:rPr lang="ru-RU" dirty="0"/>
              <a:t>2) «фрагмент» числа должен быть равен </a:t>
            </a:r>
            <a:r>
              <a:rPr lang="ru-RU" b="1" dirty="0"/>
              <a:t>2139</a:t>
            </a:r>
            <a:endParaRPr lang="ru-RU" dirty="0"/>
          </a:p>
          <a:p>
            <a:r>
              <a:rPr lang="ru-RU" dirty="0"/>
              <a:t>3) число должно оканчиваться на </a:t>
            </a:r>
            <a:r>
              <a:rPr lang="ru-RU" b="1" dirty="0"/>
              <a:t>4</a:t>
            </a:r>
            <a:endParaRPr lang="ru-RU" dirty="0"/>
          </a:p>
          <a:p>
            <a:r>
              <a:rPr lang="ru-RU" dirty="0"/>
              <a:t>4) число должно делиться на </a:t>
            </a:r>
            <a:r>
              <a:rPr lang="ru-RU" b="1" dirty="0"/>
              <a:t>2023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4980677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972</TotalTime>
  <Words>734</Words>
  <Application>Microsoft Office PowerPoint</Application>
  <PresentationFormat>Широкоэкранный</PresentationFormat>
  <Paragraphs>109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Calibri</vt:lpstr>
      <vt:lpstr>Calibri Light</vt:lpstr>
      <vt:lpstr>Ретро</vt:lpstr>
      <vt:lpstr>ЕГЭ – 2023 Задание 25</vt:lpstr>
      <vt:lpstr>Задачи: Демо-2022</vt:lpstr>
      <vt:lpstr>Демо-2023 </vt:lpstr>
      <vt:lpstr>Досрочный экзамен – 2022 (задача 1)</vt:lpstr>
      <vt:lpstr>Основной экзамен (1)</vt:lpstr>
      <vt:lpstr>Основной экзамен (2)</vt:lpstr>
      <vt:lpstr>Основной экзамен (3)</vt:lpstr>
      <vt:lpstr>Демо – 2023</vt:lpstr>
      <vt:lpstr>Решение</vt:lpstr>
      <vt:lpstr>Программа на Python</vt:lpstr>
      <vt:lpstr>Библиотеки Python </vt:lpstr>
      <vt:lpstr>Демо 23</vt:lpstr>
      <vt:lpstr>Работа со строками</vt:lpstr>
      <vt:lpstr>Досрочный экзамен – 2022 (задача 1)</vt:lpstr>
      <vt:lpstr>Задача 1</vt:lpstr>
      <vt:lpstr>Основной экзамен (1). Задача 2</vt:lpstr>
      <vt:lpstr>Задача 2</vt:lpstr>
      <vt:lpstr>Основной экзамен (2) Задача 3</vt:lpstr>
      <vt:lpstr>Задача 3</vt:lpstr>
      <vt:lpstr>Основной экзамен (3) Задача 4 </vt:lpstr>
      <vt:lpstr>Задача 4</vt:lpstr>
      <vt:lpstr>Задача 5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ЕГЭ – 2023 Задание 25</dc:title>
  <dc:creator>1</dc:creator>
  <cp:lastModifiedBy>1</cp:lastModifiedBy>
  <cp:revision>33</cp:revision>
  <dcterms:created xsi:type="dcterms:W3CDTF">2023-03-25T03:33:40Z</dcterms:created>
  <dcterms:modified xsi:type="dcterms:W3CDTF">2023-03-28T04:22:13Z</dcterms:modified>
</cp:coreProperties>
</file>